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7"/>
  </p:normalViewPr>
  <p:slideViewPr>
    <p:cSldViewPr snapToGrid="0" snapToObjects="1">
      <p:cViewPr varScale="1">
        <p:scale>
          <a:sx n="120" d="100"/>
          <a:sy n="120" d="100"/>
        </p:scale>
        <p:origin x="13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8285-5851-4C91-BAB5-0330854CC28D}" type="datetimeFigureOut">
              <a:rPr lang="en-ZA" smtClean="0"/>
              <a:t>2021/03/12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70B5A-80FC-4E2F-88DF-4847C78B6B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605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6F781-C774-354D-A82E-25D0CDEA6942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5650-CA33-A740-ADD5-EB46FA1D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" r="5176" b="1"/>
          <a:stretch/>
        </p:blipFill>
        <p:spPr>
          <a:xfrm flipH="1">
            <a:off x="3902697" y="-536"/>
            <a:ext cx="52413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5650968"/>
            <a:ext cx="4819945" cy="82076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536"/>
            <a:ext cx="7409467" cy="6858000"/>
          </a:xfrm>
          <a:custGeom>
            <a:avLst/>
            <a:gdLst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7409467 w 7409467"/>
              <a:gd name="connsiteY2" fmla="*/ 6858536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4192134 w 7409467"/>
              <a:gd name="connsiteY2" fmla="*/ 6824669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75469"/>
              <a:gd name="connsiteX1" fmla="*/ 7409467 w 7409467"/>
              <a:gd name="connsiteY1" fmla="*/ 0 h 6875469"/>
              <a:gd name="connsiteX2" fmla="*/ 5394401 w 7409467"/>
              <a:gd name="connsiteY2" fmla="*/ 6875469 h 6875469"/>
              <a:gd name="connsiteX3" fmla="*/ 0 w 7409467"/>
              <a:gd name="connsiteY3" fmla="*/ 6858536 h 6875469"/>
              <a:gd name="connsiteX4" fmla="*/ 0 w 7409467"/>
              <a:gd name="connsiteY4" fmla="*/ 0 h 6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12" name="Rectangle 11"/>
          <p:cNvSpPr/>
          <p:nvPr userDrawn="1"/>
        </p:nvSpPr>
        <p:spPr>
          <a:xfrm>
            <a:off x="1" y="-536"/>
            <a:ext cx="7416800" cy="6858000"/>
          </a:xfrm>
          <a:custGeom>
            <a:avLst/>
            <a:gdLst>
              <a:gd name="connsiteX0" fmla="*/ 0 w 5376333"/>
              <a:gd name="connsiteY0" fmla="*/ 0 h 6858000"/>
              <a:gd name="connsiteX1" fmla="*/ 5376333 w 5376333"/>
              <a:gd name="connsiteY1" fmla="*/ 0 h 6858000"/>
              <a:gd name="connsiteX2" fmla="*/ 5376333 w 5376333"/>
              <a:gd name="connsiteY2" fmla="*/ 6858000 h 6858000"/>
              <a:gd name="connsiteX3" fmla="*/ 0 w 5376333"/>
              <a:gd name="connsiteY3" fmla="*/ 6858000 h 6858000"/>
              <a:gd name="connsiteX4" fmla="*/ 0 w 5376333"/>
              <a:gd name="connsiteY4" fmla="*/ 0 h 6858000"/>
              <a:gd name="connsiteX0" fmla="*/ 0 w 7416800"/>
              <a:gd name="connsiteY0" fmla="*/ 0 h 6858000"/>
              <a:gd name="connsiteX1" fmla="*/ 7416800 w 7416800"/>
              <a:gd name="connsiteY1" fmla="*/ 8467 h 6858000"/>
              <a:gd name="connsiteX2" fmla="*/ 5376333 w 7416800"/>
              <a:gd name="connsiteY2" fmla="*/ 6858000 h 6858000"/>
              <a:gd name="connsiteX3" fmla="*/ 0 w 7416800"/>
              <a:gd name="connsiteY3" fmla="*/ 6858000 h 6858000"/>
              <a:gd name="connsiteX4" fmla="*/ 0 w 7416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665" y="3325467"/>
            <a:ext cx="5573598" cy="917592"/>
          </a:xfrm>
        </p:spPr>
        <p:txBody>
          <a:bodyPr anchor="b">
            <a:no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665" y="4375034"/>
            <a:ext cx="5573598" cy="8191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12860" cy="33458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04" y="365127"/>
            <a:ext cx="8458792" cy="898066"/>
          </a:xfrm>
        </p:spPr>
        <p:txBody>
          <a:bodyPr anchor="t">
            <a:normAutofit/>
          </a:bodyPr>
          <a:lstStyle>
            <a:lvl1pPr>
              <a:defRPr sz="3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04" y="1460980"/>
            <a:ext cx="8458792" cy="4515613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0267" y="6248907"/>
            <a:ext cx="8263467" cy="337651"/>
            <a:chOff x="440267" y="6248907"/>
            <a:chExt cx="8263467" cy="337651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40267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5511801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902" y="6248907"/>
              <a:ext cx="848196" cy="33765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2521-B83A-3248-9684-741923FCA963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65" y="2471899"/>
            <a:ext cx="5860376" cy="1216305"/>
          </a:xfrm>
        </p:spPr>
        <p:txBody>
          <a:bodyPr/>
          <a:lstStyle/>
          <a:p>
            <a:r>
              <a:rPr lang="en-US" dirty="0"/>
              <a:t>Medical Wristband Body Temperature Monitor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65" y="4095424"/>
            <a:ext cx="5573598" cy="819133"/>
          </a:xfrm>
        </p:spPr>
        <p:txBody>
          <a:bodyPr/>
          <a:lstStyle/>
          <a:p>
            <a:r>
              <a:rPr lang="en-US" dirty="0"/>
              <a:t>Problem Contextualisation Oral Presentation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665" y="5321777"/>
            <a:ext cx="269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i="1" dirty="0">
                <a:latin typeface="Arial" panose="020B0604020202020204" pitchFamily="34" charset="0"/>
                <a:cs typeface="Arial" panose="020B0604020202020204" pitchFamily="34" charset="0"/>
              </a:rPr>
              <a:t>JH van Dyk</a:t>
            </a:r>
          </a:p>
          <a:p>
            <a:r>
              <a:rPr lang="en-ZA" sz="1400" i="1" dirty="0">
                <a:latin typeface="Arial" panose="020B0604020202020204" pitchFamily="34" charset="0"/>
                <a:cs typeface="Arial" panose="020B0604020202020204" pitchFamily="34" charset="0"/>
              </a:rPr>
              <a:t>30254906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377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4"/>
    </mc:Choice>
    <mc:Fallback>
      <p:transition spd="slow" advTm="1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temperature directly affects one’s physical health.</a:t>
            </a:r>
          </a:p>
          <a:p>
            <a:r>
              <a:rPr lang="en-US" dirty="0"/>
              <a:t>Human body temperature is regulated at 37°C ± 1°C. </a:t>
            </a:r>
          </a:p>
          <a:p>
            <a:r>
              <a:rPr lang="en-US" dirty="0"/>
              <a:t>Several diseases are </a:t>
            </a:r>
            <a:r>
              <a:rPr lang="en-US" dirty="0" err="1"/>
              <a:t>characterised</a:t>
            </a:r>
            <a:r>
              <a:rPr lang="en-US" dirty="0"/>
              <a:t> by body temperature. </a:t>
            </a:r>
          </a:p>
          <a:p>
            <a:r>
              <a:rPr lang="en-US" dirty="0"/>
              <a:t>Body temperature measurements are used to </a:t>
            </a:r>
            <a:r>
              <a:rPr lang="en-US" dirty="0" err="1"/>
              <a:t>analyse</a:t>
            </a:r>
            <a:r>
              <a:rPr lang="en-US" dirty="0"/>
              <a:t> the effectiveness of treatment. </a:t>
            </a:r>
          </a:p>
        </p:txBody>
      </p:sp>
      <p:pic>
        <p:nvPicPr>
          <p:cNvPr id="1026" name="Picture 2" descr="What is a normal body temperature? Here's when to be concerned | PhillyVo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97" y="5068158"/>
            <a:ext cx="2338205" cy="12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88995" y="5681937"/>
            <a:ext cx="47232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n-ZA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8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en-ZA" sz="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ZA" sz="600" dirty="0">
                <a:latin typeface="Arial" panose="020B0604020202020204" pitchFamily="34" charset="0"/>
                <a:cs typeface="Arial" panose="020B0604020202020204" pitchFamily="34" charset="0"/>
              </a:rPr>
              <a:t>https://www.google.com/url?sa=i&amp;url=https%3A%2F%2Fwww.phillyvoice.com%2Fnormal-body-temperature-range-covid-19-%2F&amp;psig=AOvVaw1I0tmvPjyq1093VVi831pC&amp;ust=1615492974926000&amp;source=images&amp;cd=vfe&amp;ved=0CAIQjRxqFwoTCNitysXCpu8CFQAAAAAdAAAAABAE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685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36"/>
    </mc:Choice>
    <mc:Fallback>
      <p:transition spd="slow" advTm="72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/>
              <a:t>Background &amp;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Invasive vs. Non-Invasive</a:t>
            </a:r>
            <a:r>
              <a:rPr lang="en-ZA" sz="2600" dirty="0"/>
              <a:t>.</a:t>
            </a:r>
            <a:endParaRPr lang="en-ZA" dirty="0"/>
          </a:p>
          <a:p>
            <a:r>
              <a:rPr lang="en-ZA" dirty="0"/>
              <a:t>Various devices already exist that can measure body temperature. </a:t>
            </a:r>
          </a:p>
          <a:p>
            <a:pPr lvl="3"/>
            <a:r>
              <a:rPr lang="en-ZA" sz="2000" dirty="0"/>
              <a:t>Oral Thermometer.</a:t>
            </a:r>
          </a:p>
          <a:p>
            <a:pPr lvl="3"/>
            <a:r>
              <a:rPr lang="en-ZA" sz="2000" dirty="0"/>
              <a:t>Tympanic Thermometer.</a:t>
            </a:r>
          </a:p>
          <a:p>
            <a:pPr lvl="3"/>
            <a:r>
              <a:rPr lang="en-ZA" sz="2000" dirty="0"/>
              <a:t>Mercury-in-glass / alcohol-in-glass.</a:t>
            </a:r>
          </a:p>
          <a:p>
            <a:pPr lvl="3"/>
            <a:r>
              <a:rPr lang="en-ZA" sz="2000" dirty="0"/>
              <a:t>Infrared Thermometer.</a:t>
            </a:r>
          </a:p>
          <a:p>
            <a:r>
              <a:rPr lang="en-ZA" dirty="0"/>
              <a:t>Each category of devices has advantages and disadvantages. </a:t>
            </a:r>
            <a:endParaRPr lang="en-ZA" sz="2400" dirty="0"/>
          </a:p>
          <a:p>
            <a:pPr lvl="3"/>
            <a:endParaRPr lang="en-ZA" sz="1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511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28"/>
    </mc:Choice>
    <mc:Fallback>
      <p:transition spd="slow" advTm="142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04" y="1460981"/>
            <a:ext cx="8458792" cy="2590320"/>
          </a:xfrm>
        </p:spPr>
        <p:txBody>
          <a:bodyPr/>
          <a:lstStyle/>
          <a:p>
            <a:r>
              <a:rPr lang="en-ZA" dirty="0"/>
              <a:t>A body temperature measuring device is needed that: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ZA" dirty="0"/>
              <a:t>Measure core body temperature.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ZA" dirty="0"/>
              <a:t>Is non-invasive, without measurements getting affected.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ZA" dirty="0"/>
              <a:t>Is simple and comfortable.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604" y="4051301"/>
            <a:ext cx="845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Z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604" y="4419600"/>
            <a:ext cx="84587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en-ZA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2400" dirty="0">
                <a:latin typeface="Arial" panose="020B0604020202020204" pitchFamily="34" charset="0"/>
                <a:cs typeface="Arial" panose="020B0604020202020204" pitchFamily="34" charset="0"/>
              </a:rPr>
              <a:t>A wristband that can measure body temperature.</a:t>
            </a:r>
          </a:p>
        </p:txBody>
      </p:sp>
      <p:pic>
        <p:nvPicPr>
          <p:cNvPr id="2050" name="Picture 2" descr="Safety Problem-Solving: The Incredible Effort to Improve the Past | EHS  To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496" y="3426454"/>
            <a:ext cx="2221678" cy="124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40144" y="5680451"/>
            <a:ext cx="3061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600" dirty="0"/>
              <a:t>Available at:</a:t>
            </a:r>
          </a:p>
          <a:p>
            <a:r>
              <a:rPr lang="en-ZA" sz="600" dirty="0"/>
              <a:t>https://www.google.com/url?sa=i&amp;url=https%3A%2F%2Fwww.ehstoday.com%2Fsafety-leadership%2Fsafety-problem-solving-incredible-effort-improve-past&amp;psig=AOvVaw1OuXz2NcrEZIpIRr5xA4E2&amp;ust=1615493330953000&amp;source=images&amp;cd=vfe&amp;ved=0CAIQjRxqFwoTCPinhevDpu8CFQAAAAAdAAAAABAD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71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66"/>
    </mc:Choice>
    <mc:Fallback>
      <p:transition spd="slow" advTm="3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Primary objectives:</a:t>
            </a:r>
          </a:p>
          <a:p>
            <a:pPr lvl="1"/>
            <a:r>
              <a:rPr lang="en-ZA" sz="2000" dirty="0"/>
              <a:t>Development of a body temperature measuring wristband that can accurately measure core body temperature, whilst being:</a:t>
            </a:r>
          </a:p>
          <a:p>
            <a:pPr lvl="3"/>
            <a:r>
              <a:rPr lang="en-ZA" dirty="0"/>
              <a:t>Simple</a:t>
            </a:r>
          </a:p>
          <a:p>
            <a:pPr lvl="3"/>
            <a:r>
              <a:rPr lang="en-ZA" dirty="0"/>
              <a:t>Low-cost</a:t>
            </a:r>
          </a:p>
          <a:p>
            <a:pPr lvl="3"/>
            <a:r>
              <a:rPr lang="en-ZA" dirty="0"/>
              <a:t>Lightweight</a:t>
            </a:r>
          </a:p>
          <a:p>
            <a:pPr lvl="3"/>
            <a:r>
              <a:rPr lang="en-ZA" dirty="0"/>
              <a:t>Energy efficient</a:t>
            </a:r>
          </a:p>
          <a:p>
            <a:pPr lvl="1"/>
            <a:r>
              <a:rPr lang="en-ZA" sz="2000" dirty="0"/>
              <a:t>Thermal equivalent circuit model optimisation</a:t>
            </a:r>
            <a:r>
              <a:rPr lang="en-ZA" dirty="0"/>
              <a:t>.  </a:t>
            </a:r>
          </a:p>
          <a:p>
            <a:r>
              <a:rPr lang="en-ZA" dirty="0"/>
              <a:t>Secondary objectives:</a:t>
            </a:r>
          </a:p>
          <a:p>
            <a:pPr lvl="1"/>
            <a:r>
              <a:rPr lang="en-ZA" sz="2000" dirty="0"/>
              <a:t>Human-Machine Interface. </a:t>
            </a:r>
          </a:p>
        </p:txBody>
      </p:sp>
      <p:pic>
        <p:nvPicPr>
          <p:cNvPr id="3074" name="Picture 2" descr="Chapter 6 - IDOL Portfol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05" y="3207552"/>
            <a:ext cx="2318605" cy="23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55761" y="5620382"/>
            <a:ext cx="23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600" dirty="0"/>
              <a:t>Available at:</a:t>
            </a:r>
          </a:p>
          <a:p>
            <a:r>
              <a:rPr lang="en-ZA" sz="600" dirty="0"/>
              <a:t>https://www.google.com/url?sa=i&amp;url=http%3A%2F%2Fidol-portfolio.weebly.com%2Fchapter-6.html&amp;psig=AOvVaw0yVyeHmemRcP2KWCsjbGcH&amp;ust=1615493426734000&amp;source=images&amp;cd=vfe&amp;ved=0CAIQjRxqFwoTCIDe_JXEpu8CFQAAAAAdAAAAABAa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96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19"/>
    </mc:Choice>
    <mc:Fallback>
      <p:transition spd="slow" advTm="56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"/>
  <p:tag name="ARTICULATE_DESIGN_ID_OFFICE THEME" val="1O48MR6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4.9|14.2|2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7.5|9.7|7.5|14.6|12.9|1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3|8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8.4|1|1.1|0.9|4.6|16.4"/>
</p:tagLst>
</file>

<file path=ppt/theme/theme1.xml><?xml version="1.0" encoding="utf-8"?>
<a:theme xmlns:a="http://schemas.openxmlformats.org/drawingml/2006/main" name="Office Theme">
  <a:themeElements>
    <a:clrScheme name="NWU">
      <a:dk1>
        <a:sysClr val="windowText" lastClr="000000"/>
      </a:dk1>
      <a:lt1>
        <a:sysClr val="window" lastClr="FFFFFF"/>
      </a:lt1>
      <a:dk2>
        <a:srgbClr val="6F0579"/>
      </a:dk2>
      <a:lt2>
        <a:srgbClr val="616B97"/>
      </a:lt2>
      <a:accent1>
        <a:srgbClr val="6F0579"/>
      </a:accent1>
      <a:accent2>
        <a:srgbClr val="00748D"/>
      </a:accent2>
      <a:accent3>
        <a:srgbClr val="99A1BE"/>
      </a:accent3>
      <a:accent4>
        <a:srgbClr val="616B97"/>
      </a:accent4>
      <a:accent5>
        <a:srgbClr val="FFFFFF"/>
      </a:accent5>
      <a:accent6>
        <a:srgbClr val="99A1BE"/>
      </a:accent6>
      <a:hlink>
        <a:srgbClr val="616B97"/>
      </a:hlink>
      <a:folHlink>
        <a:srgbClr val="6F057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AT_1024x768.pptx" id="{192F09BA-CB5B-4EB9-851C-DE2E2333927F}" vid="{029FF9D2-8D6F-4E07-BDC6-CDBFF08E75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potch03_e</Template>
  <TotalTime>774</TotalTime>
  <Words>191</Words>
  <Application>Microsoft Office PowerPoint</Application>
  <PresentationFormat>On-screen Show (4:3)</PresentationFormat>
  <Paragraphs>40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Medical Wristband Body Temperature Monitor</vt:lpstr>
      <vt:lpstr>Overview</vt:lpstr>
      <vt:lpstr>Background &amp; Context</vt:lpstr>
      <vt:lpstr>Problem statement</vt:lpstr>
      <vt:lpstr>Project objectives</vt:lpstr>
    </vt:vector>
  </TitlesOfParts>
  <Company>North-West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Wristband Body Temperature Monitor</dc:title>
  <dc:creator>HERMAN VAN DYK</dc:creator>
  <cp:lastModifiedBy>HERMAN VAN DYK</cp:lastModifiedBy>
  <cp:revision>23</cp:revision>
  <dcterms:created xsi:type="dcterms:W3CDTF">2021-03-10T07:16:53Z</dcterms:created>
  <dcterms:modified xsi:type="dcterms:W3CDTF">2021-03-12T11:01:36Z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</Properties>
</file>